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Ubuntu"/>
      <p:regular r:id="rId26"/>
      <p:bold r:id="rId27"/>
      <p:italic r:id="rId28"/>
      <p:boldItalic r:id="rId29"/>
    </p:embeddedFont>
    <p:embeddedFont>
      <p:font typeface="Raleway"/>
      <p:regular r:id="rId30"/>
      <p:bold r:id="rId31"/>
      <p:italic r:id="rId32"/>
      <p:boldItalic r:id="rId33"/>
    </p:embeddedFont>
    <p:embeddedFont>
      <p:font typeface="La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Ubuntu-regular.fntdata"/><Relationship Id="rId25" Type="http://schemas.openxmlformats.org/officeDocument/2006/relationships/slide" Target="slides/slide20.xml"/><Relationship Id="rId28" Type="http://schemas.openxmlformats.org/officeDocument/2006/relationships/font" Target="fonts/Ubuntu-italic.fntdata"/><Relationship Id="rId27" Type="http://schemas.openxmlformats.org/officeDocument/2006/relationships/font" Target="fonts/Ubuntu-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Ubuntu-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6.xml"/><Relationship Id="rId33" Type="http://schemas.openxmlformats.org/officeDocument/2006/relationships/font" Target="fonts/Raleway-boldItalic.fntdata"/><Relationship Id="rId10" Type="http://schemas.openxmlformats.org/officeDocument/2006/relationships/slide" Target="slides/slide5.xml"/><Relationship Id="rId32" Type="http://schemas.openxmlformats.org/officeDocument/2006/relationships/font" Target="fonts/Raleway-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57e99c304b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57e99c304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66b816ed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66b816ed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7e99c304b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7e99c304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7e99c304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7e99c304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7e99c304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7e99c304b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7e99c304b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7e99c304b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7e99c304b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7e99c304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7e99c304b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7e99c304b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565f0bb23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565f0bb23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58094787c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58094787c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57e99c304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7e99c304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8097427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8097427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7e99c304b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7e99c304b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7e99c304b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7e99c304b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57e99c304b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7e99c304b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7e99c304b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7e99c304b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7e99c304b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7e99c304b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57e99c304b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7e99c304b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7e99c304b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7e99c304b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7" name="Shape 77"/>
        <p:cNvGrpSpPr/>
        <p:nvPr/>
      </p:nvGrpSpPr>
      <p:grpSpPr>
        <a:xfrm>
          <a:off x="0" y="0"/>
          <a:ext cx="0" cy="0"/>
          <a:chOff x="0" y="0"/>
          <a:chExt cx="0" cy="0"/>
        </a:xfrm>
      </p:grpSpPr>
      <p:grpSp>
        <p:nvGrpSpPr>
          <p:cNvPr id="78" name="Google Shape;78;p11"/>
          <p:cNvGrpSpPr/>
          <p:nvPr/>
        </p:nvGrpSpPr>
        <p:grpSpPr>
          <a:xfrm>
            <a:off x="830392" y="4169130"/>
            <a:ext cx="745763" cy="45826"/>
            <a:chOff x="4580561" y="2589004"/>
            <a:chExt cx="1064464" cy="25200"/>
          </a:xfrm>
        </p:grpSpPr>
        <p:sp>
          <p:nvSpPr>
            <p:cNvPr id="79" name="Google Shape;79;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2" name="Google Shape;82;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83" name="Google Shape;83;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4" name="Shape 84"/>
        <p:cNvGrpSpPr/>
        <p:nvPr/>
      </p:nvGrpSpPr>
      <p:grpSpPr>
        <a:xfrm>
          <a:off x="0" y="0"/>
          <a:ext cx="0" cy="0"/>
          <a:chOff x="0" y="0"/>
          <a:chExt cx="0" cy="0"/>
        </a:xfrm>
      </p:grpSpPr>
      <p:sp>
        <p:nvSpPr>
          <p:cNvPr id="85" name="Google Shape;85;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pic>
        <p:nvPicPr>
          <p:cNvPr id="86" name="Google Shape;86;p12"/>
          <p:cNvPicPr preferRelativeResize="0"/>
          <p:nvPr/>
        </p:nvPicPr>
        <p:blipFill>
          <a:blip r:embed="rId2">
            <a:alphaModFix/>
          </a:blip>
          <a:stretch>
            <a:fillRect/>
          </a:stretch>
        </p:blipFill>
        <p:spPr>
          <a:xfrm>
            <a:off x="8417850" y="47098"/>
            <a:ext cx="589412" cy="393600"/>
          </a:xfrm>
          <a:prstGeom prst="rect">
            <a:avLst/>
          </a:prstGeom>
          <a:noFill/>
          <a:ln>
            <a:noFill/>
          </a:ln>
        </p:spPr>
      </p:pic>
      <p:sp>
        <p:nvSpPr>
          <p:cNvPr id="87" name="Google Shape;87;p12"/>
          <p:cNvSpPr txBox="1"/>
          <p:nvPr/>
        </p:nvSpPr>
        <p:spPr>
          <a:xfrm>
            <a:off x="6714750" y="0"/>
            <a:ext cx="17031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latin typeface="Lato"/>
                <a:ea typeface="Lato"/>
                <a:cs typeface="Lato"/>
                <a:sym typeface="Lato"/>
              </a:rPr>
              <a:t>N615 Deense Hoek Molenheide verkeersveilig</a:t>
            </a:r>
            <a:endParaRPr sz="1000">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5816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14692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pic>
        <p:nvPicPr>
          <p:cNvPr id="31" name="Google Shape;31;p4"/>
          <p:cNvPicPr preferRelativeResize="0"/>
          <p:nvPr/>
        </p:nvPicPr>
        <p:blipFill>
          <a:blip r:embed="rId2">
            <a:alphaModFix/>
          </a:blip>
          <a:stretch>
            <a:fillRect/>
          </a:stretch>
        </p:blipFill>
        <p:spPr>
          <a:xfrm>
            <a:off x="8417850" y="47098"/>
            <a:ext cx="589412" cy="393600"/>
          </a:xfrm>
          <a:prstGeom prst="rect">
            <a:avLst/>
          </a:prstGeom>
          <a:noFill/>
          <a:ln>
            <a:noFill/>
          </a:ln>
        </p:spPr>
      </p:pic>
      <p:sp>
        <p:nvSpPr>
          <p:cNvPr id="32" name="Google Shape;32;p4"/>
          <p:cNvSpPr txBox="1"/>
          <p:nvPr/>
        </p:nvSpPr>
        <p:spPr>
          <a:xfrm>
            <a:off x="6714750" y="0"/>
            <a:ext cx="17031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latin typeface="Lato"/>
                <a:ea typeface="Lato"/>
                <a:cs typeface="Lato"/>
                <a:sym typeface="Lato"/>
              </a:rPr>
              <a:t>N615 Deense Hoek Molenheide verkeersveilig</a:t>
            </a:r>
            <a:endParaRPr sz="1000">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5"/>
          <p:cNvGrpSpPr/>
          <p:nvPr/>
        </p:nvGrpSpPr>
        <p:grpSpPr>
          <a:xfrm>
            <a:off x="830392" y="1191256"/>
            <a:ext cx="745763" cy="45826"/>
            <a:chOff x="4580561" y="2589004"/>
            <a:chExt cx="1064464" cy="25200"/>
          </a:xfrm>
        </p:grpSpPr>
        <p:sp>
          <p:nvSpPr>
            <p:cNvPr id="36" name="Google Shape;36;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9" name="Google Shape;39;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0" name="Google Shape;40;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1" name="Google Shape;4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2" name="Shape 42"/>
        <p:cNvGrpSpPr/>
        <p:nvPr/>
      </p:nvGrpSpPr>
      <p:grpSpPr>
        <a:xfrm>
          <a:off x="0" y="0"/>
          <a:ext cx="0" cy="0"/>
          <a:chOff x="0" y="0"/>
          <a:chExt cx="0" cy="0"/>
        </a:xfrm>
      </p:grpSpPr>
      <p:sp>
        <p:nvSpPr>
          <p:cNvPr id="43" name="Google Shape;43;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 name="Google Shape;44;p6"/>
          <p:cNvGrpSpPr/>
          <p:nvPr/>
        </p:nvGrpSpPr>
        <p:grpSpPr>
          <a:xfrm>
            <a:off x="830392" y="657856"/>
            <a:ext cx="745763" cy="45826"/>
            <a:chOff x="4580561" y="2589004"/>
            <a:chExt cx="1064464" cy="25200"/>
          </a:xfrm>
        </p:grpSpPr>
        <p:sp>
          <p:nvSpPr>
            <p:cNvPr id="45" name="Google Shape;45;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6"/>
          <p:cNvSpPr txBox="1"/>
          <p:nvPr>
            <p:ph type="title"/>
          </p:nvPr>
        </p:nvSpPr>
        <p:spPr>
          <a:xfrm>
            <a:off x="729450" y="7090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8" name="Google Shape;4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pic>
        <p:nvPicPr>
          <p:cNvPr id="49" name="Google Shape;49;p6"/>
          <p:cNvPicPr preferRelativeResize="0"/>
          <p:nvPr/>
        </p:nvPicPr>
        <p:blipFill>
          <a:blip r:embed="rId2">
            <a:alphaModFix/>
          </a:blip>
          <a:stretch>
            <a:fillRect/>
          </a:stretch>
        </p:blipFill>
        <p:spPr>
          <a:xfrm>
            <a:off x="8417850" y="47098"/>
            <a:ext cx="589412" cy="393600"/>
          </a:xfrm>
          <a:prstGeom prst="rect">
            <a:avLst/>
          </a:prstGeom>
          <a:noFill/>
          <a:ln>
            <a:noFill/>
          </a:ln>
        </p:spPr>
      </p:pic>
      <p:sp>
        <p:nvSpPr>
          <p:cNvPr id="50" name="Google Shape;50;p6"/>
          <p:cNvSpPr txBox="1"/>
          <p:nvPr/>
        </p:nvSpPr>
        <p:spPr>
          <a:xfrm>
            <a:off x="6714750" y="0"/>
            <a:ext cx="17031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000">
                <a:latin typeface="Lato"/>
                <a:ea typeface="Lato"/>
                <a:cs typeface="Lato"/>
                <a:sym typeface="Lato"/>
              </a:rPr>
              <a:t>N615 Deense Hoek Molenheide verkeersveilig</a:t>
            </a:r>
            <a:endParaRPr sz="1000">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51" name="Shape 51"/>
        <p:cNvGrpSpPr/>
        <p:nvPr/>
      </p:nvGrpSpPr>
      <p:grpSpPr>
        <a:xfrm>
          <a:off x="0" y="0"/>
          <a:ext cx="0" cy="0"/>
          <a:chOff x="0" y="0"/>
          <a:chExt cx="0" cy="0"/>
        </a:xfrm>
      </p:grpSpPr>
      <p:sp>
        <p:nvSpPr>
          <p:cNvPr id="52" name="Google Shape;52;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 name="Google Shape;53;p7"/>
          <p:cNvGrpSpPr/>
          <p:nvPr/>
        </p:nvGrpSpPr>
        <p:grpSpPr>
          <a:xfrm>
            <a:off x="830392" y="1191256"/>
            <a:ext cx="745763" cy="45826"/>
            <a:chOff x="4580561" y="2589004"/>
            <a:chExt cx="1064464" cy="25200"/>
          </a:xfrm>
        </p:grpSpPr>
        <p:sp>
          <p:nvSpPr>
            <p:cNvPr id="54" name="Google Shape;54;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 name="Google Shape;56;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7" name="Google Shape;57;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8" name="Google Shape;58;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9" name="Shape 59"/>
        <p:cNvGrpSpPr/>
        <p:nvPr/>
      </p:nvGrpSpPr>
      <p:grpSpPr>
        <a:xfrm>
          <a:off x="0" y="0"/>
          <a:ext cx="0" cy="0"/>
          <a:chOff x="0" y="0"/>
          <a:chExt cx="0" cy="0"/>
        </a:xfrm>
      </p:grpSpPr>
      <p:grpSp>
        <p:nvGrpSpPr>
          <p:cNvPr id="60" name="Google Shape;60;p8"/>
          <p:cNvGrpSpPr/>
          <p:nvPr/>
        </p:nvGrpSpPr>
        <p:grpSpPr>
          <a:xfrm>
            <a:off x="830392" y="4169130"/>
            <a:ext cx="745763" cy="45826"/>
            <a:chOff x="4580561" y="2589004"/>
            <a:chExt cx="1064464" cy="25200"/>
          </a:xfrm>
        </p:grpSpPr>
        <p:sp>
          <p:nvSpPr>
            <p:cNvPr id="61" name="Google Shape;61;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4" name="Google Shape;64;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 name="Google Shape;67;p9"/>
          <p:cNvGrpSpPr/>
          <p:nvPr/>
        </p:nvGrpSpPr>
        <p:grpSpPr>
          <a:xfrm>
            <a:off x="830392" y="1191256"/>
            <a:ext cx="745763" cy="45826"/>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1" name="Google Shape;71;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72" name="Google Shape;72;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3" name="Google Shape;73;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4" name="Shape 74"/>
        <p:cNvGrpSpPr/>
        <p:nvPr/>
      </p:nvGrpSpPr>
      <p:grpSpPr>
        <a:xfrm>
          <a:off x="0" y="0"/>
          <a:ext cx="0" cy="0"/>
          <a:chOff x="0" y="0"/>
          <a:chExt cx="0" cy="0"/>
        </a:xfrm>
      </p:grpSpPr>
      <p:sp>
        <p:nvSpPr>
          <p:cNvPr id="75" name="Google Shape;75;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6" name="Google Shape;76;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9.jpg"/><Relationship Id="rId5"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image" Target="../media/image24.png"/><Relationship Id="rId8"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drive.google.com/file/d/1blvmBK7xaHw19uxE1OSiMQt_RZE53fO_/view" TargetMode="Externa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3"/>
          <p:cNvSpPr txBox="1"/>
          <p:nvPr>
            <p:ph type="ctrTitle"/>
          </p:nvPr>
        </p:nvSpPr>
        <p:spPr>
          <a:xfrm>
            <a:off x="729450" y="1322450"/>
            <a:ext cx="5616300" cy="235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N265 Deense Hoek Molenheide </a:t>
            </a:r>
            <a:endParaRPr/>
          </a:p>
          <a:p>
            <a:pPr indent="0" lvl="0" marL="0" rtl="0" algn="l">
              <a:spcBef>
                <a:spcPts val="0"/>
              </a:spcBef>
              <a:spcAft>
                <a:spcPts val="0"/>
              </a:spcAft>
              <a:buNone/>
            </a:pPr>
            <a:r>
              <a:rPr lang="nl"/>
              <a:t>VerkeersVeilig</a:t>
            </a:r>
            <a:endParaRPr/>
          </a:p>
        </p:txBody>
      </p:sp>
      <p:sp>
        <p:nvSpPr>
          <p:cNvPr id="93" name="Google Shape;93;p13"/>
          <p:cNvSpPr txBox="1"/>
          <p:nvPr>
            <p:ph idx="1" type="subTitle"/>
          </p:nvPr>
        </p:nvSpPr>
        <p:spPr>
          <a:xfrm>
            <a:off x="729627" y="40873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Bewoners Lieshout</a:t>
            </a:r>
            <a:endParaRPr/>
          </a:p>
          <a:p>
            <a:pPr indent="0" lvl="0" marL="0" rtl="0" algn="l">
              <a:spcBef>
                <a:spcPts val="0"/>
              </a:spcBef>
              <a:spcAft>
                <a:spcPts val="0"/>
              </a:spcAft>
              <a:buNone/>
            </a:pPr>
            <a:r>
              <a:rPr lang="nl"/>
              <a:t>17-04-2019 - Commissievergaderin RZ Gemeente Laarbeek</a:t>
            </a:r>
            <a:endParaRPr/>
          </a:p>
        </p:txBody>
      </p:sp>
      <p:pic>
        <p:nvPicPr>
          <p:cNvPr id="94" name="Google Shape;94;p13"/>
          <p:cNvPicPr preferRelativeResize="0"/>
          <p:nvPr/>
        </p:nvPicPr>
        <p:blipFill>
          <a:blip r:embed="rId3">
            <a:alphaModFix/>
          </a:blip>
          <a:stretch>
            <a:fillRect/>
          </a:stretch>
        </p:blipFill>
        <p:spPr>
          <a:xfrm>
            <a:off x="6064325" y="1516025"/>
            <a:ext cx="2745050" cy="1833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2"/>
          <p:cNvSpPr txBox="1"/>
          <p:nvPr>
            <p:ph type="title"/>
          </p:nvPr>
        </p:nvSpPr>
        <p:spPr>
          <a:xfrm>
            <a:off x="729450" y="709050"/>
            <a:ext cx="81096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N615 - een provinciale weg in Laarbeek waar rondom Lieshout de snelheid 80 km (en hoger is)</a:t>
            </a:r>
            <a:endParaRPr/>
          </a:p>
        </p:txBody>
      </p:sp>
      <p:pic>
        <p:nvPicPr>
          <p:cNvPr id="162" name="Google Shape;162;p22"/>
          <p:cNvPicPr preferRelativeResize="0"/>
          <p:nvPr/>
        </p:nvPicPr>
        <p:blipFill>
          <a:blip r:embed="rId3">
            <a:alphaModFix/>
          </a:blip>
          <a:stretch>
            <a:fillRect/>
          </a:stretch>
        </p:blipFill>
        <p:spPr>
          <a:xfrm>
            <a:off x="773000" y="1987425"/>
            <a:ext cx="1930093" cy="2511775"/>
          </a:xfrm>
          <a:prstGeom prst="rect">
            <a:avLst/>
          </a:prstGeom>
          <a:noFill/>
          <a:ln>
            <a:noFill/>
          </a:ln>
        </p:spPr>
      </p:pic>
      <p:pic>
        <p:nvPicPr>
          <p:cNvPr id="163" name="Google Shape;163;p22"/>
          <p:cNvPicPr preferRelativeResize="0"/>
          <p:nvPr/>
        </p:nvPicPr>
        <p:blipFill>
          <a:blip r:embed="rId4">
            <a:alphaModFix/>
          </a:blip>
          <a:stretch>
            <a:fillRect/>
          </a:stretch>
        </p:blipFill>
        <p:spPr>
          <a:xfrm>
            <a:off x="2875500" y="2006250"/>
            <a:ext cx="2907800" cy="2511769"/>
          </a:xfrm>
          <a:prstGeom prst="rect">
            <a:avLst/>
          </a:prstGeom>
          <a:noFill/>
          <a:ln>
            <a:noFill/>
          </a:ln>
        </p:spPr>
      </p:pic>
      <p:pic>
        <p:nvPicPr>
          <p:cNvPr id="164" name="Google Shape;164;p22"/>
          <p:cNvPicPr preferRelativeResize="0"/>
          <p:nvPr/>
        </p:nvPicPr>
        <p:blipFill>
          <a:blip r:embed="rId5">
            <a:alphaModFix/>
          </a:blip>
          <a:stretch>
            <a:fillRect/>
          </a:stretch>
        </p:blipFill>
        <p:spPr>
          <a:xfrm>
            <a:off x="5994364" y="2006250"/>
            <a:ext cx="2997236" cy="2511775"/>
          </a:xfrm>
          <a:prstGeom prst="rect">
            <a:avLst/>
          </a:prstGeom>
          <a:noFill/>
          <a:ln>
            <a:noFill/>
          </a:ln>
        </p:spPr>
      </p:pic>
      <p:sp>
        <p:nvSpPr>
          <p:cNvPr id="165" name="Google Shape;165;p22"/>
          <p:cNvSpPr txBox="1"/>
          <p:nvPr>
            <p:ph idx="1" type="body"/>
          </p:nvPr>
        </p:nvSpPr>
        <p:spPr>
          <a:xfrm>
            <a:off x="729450" y="14692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66" name="Google Shape;166;p22"/>
          <p:cNvSpPr txBox="1"/>
          <p:nvPr/>
        </p:nvSpPr>
        <p:spPr>
          <a:xfrm>
            <a:off x="1777200" y="507775"/>
            <a:ext cx="50496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We namen het profiel van de weg met jullie door</a:t>
            </a:r>
            <a:endParaRPr sz="8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3"/>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Waarom een rotonde veilig is?</a:t>
            </a:r>
            <a:endParaRPr/>
          </a:p>
        </p:txBody>
      </p:sp>
      <p:pic>
        <p:nvPicPr>
          <p:cNvPr id="172" name="Google Shape;172;p23"/>
          <p:cNvPicPr preferRelativeResize="0"/>
          <p:nvPr/>
        </p:nvPicPr>
        <p:blipFill>
          <a:blip r:embed="rId3">
            <a:alphaModFix/>
          </a:blip>
          <a:stretch>
            <a:fillRect/>
          </a:stretch>
        </p:blipFill>
        <p:spPr>
          <a:xfrm>
            <a:off x="6826796" y="709050"/>
            <a:ext cx="2167400" cy="898550"/>
          </a:xfrm>
          <a:prstGeom prst="rect">
            <a:avLst/>
          </a:prstGeom>
          <a:noFill/>
          <a:ln>
            <a:noFill/>
          </a:ln>
        </p:spPr>
      </p:pic>
      <p:pic>
        <p:nvPicPr>
          <p:cNvPr id="173" name="Google Shape;173;p23"/>
          <p:cNvPicPr preferRelativeResize="0"/>
          <p:nvPr/>
        </p:nvPicPr>
        <p:blipFill>
          <a:blip r:embed="rId4">
            <a:alphaModFix/>
          </a:blip>
          <a:stretch>
            <a:fillRect/>
          </a:stretch>
        </p:blipFill>
        <p:spPr>
          <a:xfrm>
            <a:off x="781075" y="1766150"/>
            <a:ext cx="3600575" cy="1975675"/>
          </a:xfrm>
          <a:prstGeom prst="rect">
            <a:avLst/>
          </a:prstGeom>
          <a:noFill/>
          <a:ln>
            <a:noFill/>
          </a:ln>
        </p:spPr>
      </p:pic>
      <p:pic>
        <p:nvPicPr>
          <p:cNvPr id="174" name="Google Shape;174;p23"/>
          <p:cNvPicPr preferRelativeResize="0"/>
          <p:nvPr/>
        </p:nvPicPr>
        <p:blipFill>
          <a:blip r:embed="rId5">
            <a:alphaModFix/>
          </a:blip>
          <a:stretch>
            <a:fillRect/>
          </a:stretch>
        </p:blipFill>
        <p:spPr>
          <a:xfrm>
            <a:off x="4513675" y="1701450"/>
            <a:ext cx="4630324" cy="1368251"/>
          </a:xfrm>
          <a:prstGeom prst="rect">
            <a:avLst/>
          </a:prstGeom>
          <a:noFill/>
          <a:ln>
            <a:noFill/>
          </a:ln>
        </p:spPr>
      </p:pic>
      <p:pic>
        <p:nvPicPr>
          <p:cNvPr id="175" name="Google Shape;175;p23"/>
          <p:cNvPicPr preferRelativeResize="0"/>
          <p:nvPr/>
        </p:nvPicPr>
        <p:blipFill>
          <a:blip r:embed="rId6">
            <a:alphaModFix/>
          </a:blip>
          <a:stretch>
            <a:fillRect/>
          </a:stretch>
        </p:blipFill>
        <p:spPr>
          <a:xfrm>
            <a:off x="4648200" y="3246450"/>
            <a:ext cx="3422124" cy="1826475"/>
          </a:xfrm>
          <a:prstGeom prst="rect">
            <a:avLst/>
          </a:prstGeom>
          <a:noFill/>
          <a:ln>
            <a:noFill/>
          </a:ln>
        </p:spPr>
      </p:pic>
      <p:sp>
        <p:nvSpPr>
          <p:cNvPr id="176" name="Google Shape;176;p23"/>
          <p:cNvSpPr txBox="1"/>
          <p:nvPr/>
        </p:nvSpPr>
        <p:spPr>
          <a:xfrm>
            <a:off x="1777200" y="507775"/>
            <a:ext cx="50496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Deelden verkeerstechniek </a:t>
            </a:r>
            <a:endParaRPr sz="80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4"/>
          <p:cNvSpPr txBox="1"/>
          <p:nvPr>
            <p:ph type="title"/>
          </p:nvPr>
        </p:nvSpPr>
        <p:spPr>
          <a:xfrm>
            <a:off x="729450" y="709050"/>
            <a:ext cx="8654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Inrichting N615 Molenheide is niet toelaatbaar</a:t>
            </a:r>
            <a:endParaRPr/>
          </a:p>
        </p:txBody>
      </p:sp>
      <p:sp>
        <p:nvSpPr>
          <p:cNvPr id="182" name="Google Shape;182;p24"/>
          <p:cNvSpPr txBox="1"/>
          <p:nvPr>
            <p:ph idx="1" type="body"/>
          </p:nvPr>
        </p:nvSpPr>
        <p:spPr>
          <a:xfrm>
            <a:off x="729450" y="1469275"/>
            <a:ext cx="7688700" cy="2261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100">
                <a:solidFill>
                  <a:srgbClr val="000000"/>
                </a:solidFill>
                <a:latin typeface="Ubuntu"/>
                <a:ea typeface="Ubuntu"/>
                <a:cs typeface="Ubuntu"/>
                <a:sym typeface="Ubuntu"/>
              </a:rPr>
              <a:t>Het meest bijzondere verkeerstechnisch vinden we als bewoners de classificatie van de N615 ter hoogte van Molenheide als gebiedsontsluitingsweg in de huidige situatie; dit druist in tegen alle principes van duurzaam veilig, en is volgens ons niet toelaatbaar. </a:t>
            </a:r>
            <a:endParaRPr sz="1100">
              <a:solidFill>
                <a:srgbClr val="000000"/>
              </a:solidFill>
              <a:latin typeface="Ubuntu"/>
              <a:ea typeface="Ubuntu"/>
              <a:cs typeface="Ubuntu"/>
              <a:sym typeface="Ubuntu"/>
            </a:endParaRPr>
          </a:p>
          <a:p>
            <a:pPr indent="0" lvl="0" marL="0" rtl="0" algn="l">
              <a:lnSpc>
                <a:spcPct val="115000"/>
              </a:lnSpc>
              <a:spcBef>
                <a:spcPts val="0"/>
              </a:spcBef>
              <a:spcAft>
                <a:spcPts val="0"/>
              </a:spcAft>
              <a:buNone/>
            </a:pPr>
            <a:r>
              <a:t/>
            </a:r>
            <a:endParaRPr sz="1100">
              <a:solidFill>
                <a:srgbClr val="000000"/>
              </a:solidFill>
              <a:latin typeface="Ubuntu"/>
              <a:ea typeface="Ubuntu"/>
              <a:cs typeface="Ubuntu"/>
              <a:sym typeface="Ubuntu"/>
            </a:endParaRPr>
          </a:p>
          <a:p>
            <a:pPr indent="0" lvl="0" marL="0" rtl="0" algn="l">
              <a:lnSpc>
                <a:spcPct val="115000"/>
              </a:lnSpc>
              <a:spcBef>
                <a:spcPts val="0"/>
              </a:spcBef>
              <a:spcAft>
                <a:spcPts val="0"/>
              </a:spcAft>
              <a:buNone/>
            </a:pPr>
            <a:r>
              <a:rPr lang="nl" sz="1100">
                <a:solidFill>
                  <a:srgbClr val="000000"/>
                </a:solidFill>
                <a:latin typeface="Ubuntu"/>
                <a:ea typeface="Ubuntu"/>
                <a:cs typeface="Ubuntu"/>
                <a:sym typeface="Ubuntu"/>
              </a:rPr>
              <a:t>Op dit gedeelte heeft de weg de volgende aansluitingen:</a:t>
            </a:r>
            <a:endParaRPr sz="1100">
              <a:solidFill>
                <a:srgbClr val="000000"/>
              </a:solidFill>
              <a:latin typeface="Ubuntu"/>
              <a:ea typeface="Ubuntu"/>
              <a:cs typeface="Ubuntu"/>
              <a:sym typeface="Ubuntu"/>
            </a:endParaRPr>
          </a:p>
          <a:p>
            <a:pPr indent="-298450" lvl="0" marL="457200" rtl="0" algn="l">
              <a:lnSpc>
                <a:spcPct val="115000"/>
              </a:lnSpc>
              <a:spcBef>
                <a:spcPts val="0"/>
              </a:spcBef>
              <a:spcAft>
                <a:spcPts val="0"/>
              </a:spcAft>
              <a:buClr>
                <a:srgbClr val="000000"/>
              </a:buClr>
              <a:buSzPts val="1100"/>
              <a:buFont typeface="Ubuntu"/>
              <a:buChar char="●"/>
            </a:pPr>
            <a:r>
              <a:rPr lang="nl" sz="1100">
                <a:solidFill>
                  <a:srgbClr val="000000"/>
                </a:solidFill>
                <a:latin typeface="Ubuntu"/>
                <a:ea typeface="Ubuntu"/>
                <a:cs typeface="Ubuntu"/>
                <a:sym typeface="Ubuntu"/>
              </a:rPr>
              <a:t>7 zijwegen verharde en onverharde uitwegen.</a:t>
            </a:r>
            <a:endParaRPr sz="1100">
              <a:solidFill>
                <a:srgbClr val="000000"/>
              </a:solidFill>
              <a:latin typeface="Ubuntu"/>
              <a:ea typeface="Ubuntu"/>
              <a:cs typeface="Ubuntu"/>
              <a:sym typeface="Ubuntu"/>
            </a:endParaRPr>
          </a:p>
          <a:p>
            <a:pPr indent="-298450" lvl="0" marL="457200" rtl="0" algn="l">
              <a:lnSpc>
                <a:spcPct val="115000"/>
              </a:lnSpc>
              <a:spcBef>
                <a:spcPts val="0"/>
              </a:spcBef>
              <a:spcAft>
                <a:spcPts val="0"/>
              </a:spcAft>
              <a:buClr>
                <a:srgbClr val="000000"/>
              </a:buClr>
              <a:buSzPts val="1100"/>
              <a:buFont typeface="Ubuntu"/>
              <a:buChar char="●"/>
            </a:pPr>
            <a:r>
              <a:rPr lang="nl" sz="1100">
                <a:solidFill>
                  <a:srgbClr val="000000"/>
                </a:solidFill>
                <a:latin typeface="Ubuntu"/>
                <a:ea typeface="Ubuntu"/>
                <a:cs typeface="Ubuntu"/>
                <a:sym typeface="Ubuntu"/>
              </a:rPr>
              <a:t>29 in- en uitritten, elk voor 1 of meerdere woonhuizen direct gelegen aan de Molenheide.</a:t>
            </a:r>
            <a:endParaRPr sz="1100">
              <a:solidFill>
                <a:srgbClr val="000000"/>
              </a:solidFill>
              <a:latin typeface="Ubuntu"/>
              <a:ea typeface="Ubuntu"/>
              <a:cs typeface="Ubuntu"/>
              <a:sym typeface="Ubuntu"/>
            </a:endParaRPr>
          </a:p>
          <a:p>
            <a:pPr indent="-298450" lvl="0" marL="457200" rtl="0" algn="l">
              <a:lnSpc>
                <a:spcPct val="115000"/>
              </a:lnSpc>
              <a:spcBef>
                <a:spcPts val="0"/>
              </a:spcBef>
              <a:spcAft>
                <a:spcPts val="0"/>
              </a:spcAft>
              <a:buClr>
                <a:srgbClr val="000000"/>
              </a:buClr>
              <a:buSzPts val="1100"/>
              <a:buFont typeface="Ubuntu"/>
              <a:buChar char="●"/>
            </a:pPr>
            <a:r>
              <a:rPr lang="nl" sz="1100">
                <a:solidFill>
                  <a:srgbClr val="000000"/>
                </a:solidFill>
                <a:latin typeface="Ubuntu"/>
                <a:ea typeface="Ubuntu"/>
                <a:cs typeface="Ubuntu"/>
                <a:sym typeface="Ubuntu"/>
              </a:rPr>
              <a:t>6 bushaltes voor buurtbus</a:t>
            </a:r>
            <a:endParaRPr sz="1100">
              <a:solidFill>
                <a:srgbClr val="000000"/>
              </a:solidFill>
              <a:latin typeface="Ubuntu"/>
              <a:ea typeface="Ubuntu"/>
              <a:cs typeface="Ubuntu"/>
              <a:sym typeface="Ubuntu"/>
            </a:endParaRPr>
          </a:p>
          <a:p>
            <a:pPr indent="-298450" lvl="0" marL="457200" rtl="0" algn="l">
              <a:lnSpc>
                <a:spcPct val="115000"/>
              </a:lnSpc>
              <a:spcBef>
                <a:spcPts val="0"/>
              </a:spcBef>
              <a:spcAft>
                <a:spcPts val="0"/>
              </a:spcAft>
              <a:buClr>
                <a:srgbClr val="000000"/>
              </a:buClr>
              <a:buSzPts val="1100"/>
              <a:buFont typeface="Ubuntu"/>
              <a:buChar char="●"/>
            </a:pPr>
            <a:r>
              <a:rPr lang="nl" sz="1100">
                <a:solidFill>
                  <a:srgbClr val="000000"/>
                </a:solidFill>
                <a:latin typeface="Ubuntu"/>
                <a:ea typeface="Ubuntu"/>
                <a:cs typeface="Ubuntu"/>
                <a:sym typeface="Ubuntu"/>
              </a:rPr>
              <a:t>6 oversteekplaatsen, waarvan </a:t>
            </a:r>
            <a:endParaRPr sz="1100">
              <a:solidFill>
                <a:srgbClr val="000000"/>
              </a:solidFill>
              <a:latin typeface="Ubuntu"/>
              <a:ea typeface="Ubuntu"/>
              <a:cs typeface="Ubuntu"/>
              <a:sym typeface="Ubuntu"/>
            </a:endParaRPr>
          </a:p>
          <a:p>
            <a:pPr indent="-298450" lvl="0" marL="630000" rtl="0" algn="l">
              <a:lnSpc>
                <a:spcPct val="115000"/>
              </a:lnSpc>
              <a:spcBef>
                <a:spcPts val="0"/>
              </a:spcBef>
              <a:spcAft>
                <a:spcPts val="0"/>
              </a:spcAft>
              <a:buClr>
                <a:srgbClr val="000000"/>
              </a:buClr>
              <a:buSzPts val="1100"/>
              <a:buFont typeface="Ubuntu"/>
              <a:buChar char="●"/>
            </a:pPr>
            <a:r>
              <a:rPr lang="nl" sz="1100">
                <a:solidFill>
                  <a:srgbClr val="000000"/>
                </a:solidFill>
                <a:latin typeface="Ubuntu"/>
                <a:ea typeface="Ubuntu"/>
                <a:cs typeface="Ubuntu"/>
                <a:sym typeface="Ubuntu"/>
              </a:rPr>
              <a:t>3 voor voetgangers t.b.v. de bushaltes aan de oostzijde van de weg</a:t>
            </a:r>
            <a:endParaRPr sz="1100">
              <a:solidFill>
                <a:srgbClr val="000000"/>
              </a:solidFill>
              <a:latin typeface="Ubuntu"/>
              <a:ea typeface="Ubuntu"/>
              <a:cs typeface="Ubuntu"/>
              <a:sym typeface="Ubuntu"/>
            </a:endParaRPr>
          </a:p>
          <a:p>
            <a:pPr indent="-298450" lvl="0" marL="630000" rtl="0" algn="l">
              <a:lnSpc>
                <a:spcPct val="115000"/>
              </a:lnSpc>
              <a:spcBef>
                <a:spcPts val="0"/>
              </a:spcBef>
              <a:spcAft>
                <a:spcPts val="0"/>
              </a:spcAft>
              <a:buClr>
                <a:srgbClr val="000000"/>
              </a:buClr>
              <a:buSzPts val="1100"/>
              <a:buFont typeface="Ubuntu"/>
              <a:buChar char="●"/>
            </a:pPr>
            <a:r>
              <a:rPr lang="nl" sz="1100">
                <a:solidFill>
                  <a:srgbClr val="000000"/>
                </a:solidFill>
                <a:latin typeface="Ubuntu"/>
                <a:ea typeface="Ubuntu"/>
                <a:cs typeface="Ubuntu"/>
                <a:sym typeface="Ubuntu"/>
              </a:rPr>
              <a:t>2 voor fietsers en voetgangers t.b.v. de Roeklaan en Lijsterlaan</a:t>
            </a:r>
            <a:endParaRPr b="1" sz="1100">
              <a:solidFill>
                <a:srgbClr val="000000"/>
              </a:solidFill>
              <a:latin typeface="Ubuntu"/>
              <a:ea typeface="Ubuntu"/>
              <a:cs typeface="Ubuntu"/>
              <a:sym typeface="Ubuntu"/>
            </a:endParaRPr>
          </a:p>
          <a:p>
            <a:pPr indent="-298450" lvl="0" marL="630000" rtl="0" algn="l">
              <a:lnSpc>
                <a:spcPct val="115000"/>
              </a:lnSpc>
              <a:spcBef>
                <a:spcPts val="0"/>
              </a:spcBef>
              <a:spcAft>
                <a:spcPts val="0"/>
              </a:spcAft>
              <a:buClr>
                <a:srgbClr val="000000"/>
              </a:buClr>
              <a:buSzPts val="1100"/>
              <a:buFont typeface="Ubuntu"/>
              <a:buChar char="●"/>
            </a:pPr>
            <a:r>
              <a:rPr lang="nl" sz="1100">
                <a:solidFill>
                  <a:srgbClr val="000000"/>
                </a:solidFill>
                <a:latin typeface="Ubuntu"/>
                <a:ea typeface="Ubuntu"/>
                <a:cs typeface="Ubuntu"/>
                <a:sym typeface="Ubuntu"/>
              </a:rPr>
              <a:t>1 voor paarden, fietsers en voetgangers t.b.v de Merellaan.</a:t>
            </a:r>
            <a:endParaRPr b="1" sz="1100">
              <a:solidFill>
                <a:srgbClr val="000000"/>
              </a:solidFill>
              <a:latin typeface="Ubuntu"/>
              <a:ea typeface="Ubuntu"/>
              <a:cs typeface="Ubuntu"/>
              <a:sym typeface="Ubuntu"/>
            </a:endParaRPr>
          </a:p>
          <a:p>
            <a:pPr indent="0" lvl="0" marL="0" rtl="0" algn="l">
              <a:spcBef>
                <a:spcPts val="0"/>
              </a:spcBef>
              <a:spcAft>
                <a:spcPts val="1600"/>
              </a:spcAft>
              <a:buNone/>
            </a:pPr>
            <a:r>
              <a:t/>
            </a:r>
            <a:endParaRPr/>
          </a:p>
        </p:txBody>
      </p:sp>
      <p:pic>
        <p:nvPicPr>
          <p:cNvPr id="183" name="Google Shape;183;p24"/>
          <p:cNvPicPr preferRelativeResize="0"/>
          <p:nvPr/>
        </p:nvPicPr>
        <p:blipFill>
          <a:blip r:embed="rId3">
            <a:alphaModFix/>
          </a:blip>
          <a:stretch>
            <a:fillRect/>
          </a:stretch>
        </p:blipFill>
        <p:spPr>
          <a:xfrm>
            <a:off x="6142050" y="1959250"/>
            <a:ext cx="2198945" cy="2984850"/>
          </a:xfrm>
          <a:prstGeom prst="rect">
            <a:avLst/>
          </a:prstGeom>
          <a:noFill/>
          <a:ln>
            <a:noFill/>
          </a:ln>
        </p:spPr>
      </p:pic>
      <p:sp>
        <p:nvSpPr>
          <p:cNvPr id="184" name="Google Shape;184;p24"/>
          <p:cNvSpPr txBox="1"/>
          <p:nvPr/>
        </p:nvSpPr>
        <p:spPr>
          <a:xfrm>
            <a:off x="1777200" y="507775"/>
            <a:ext cx="54255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In ons overleg met gemeente en provincie stelden we vast dat de inrichting N615 Molenheide niet toelaatbaar is</a:t>
            </a:r>
            <a:endParaRPr sz="800">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5"/>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Deense Hoek onveilig voor kwetsbaar verkeer</a:t>
            </a:r>
            <a:endParaRPr/>
          </a:p>
        </p:txBody>
      </p:sp>
      <p:pic>
        <p:nvPicPr>
          <p:cNvPr id="190" name="Google Shape;190;p25"/>
          <p:cNvPicPr preferRelativeResize="0"/>
          <p:nvPr/>
        </p:nvPicPr>
        <p:blipFill>
          <a:blip r:embed="rId3">
            <a:alphaModFix/>
          </a:blip>
          <a:stretch>
            <a:fillRect/>
          </a:stretch>
        </p:blipFill>
        <p:spPr>
          <a:xfrm>
            <a:off x="836600" y="2078875"/>
            <a:ext cx="5901550" cy="2744450"/>
          </a:xfrm>
          <a:prstGeom prst="rect">
            <a:avLst/>
          </a:prstGeom>
          <a:noFill/>
          <a:ln>
            <a:noFill/>
          </a:ln>
        </p:spPr>
      </p:pic>
      <p:sp>
        <p:nvSpPr>
          <p:cNvPr id="191" name="Google Shape;191;p25"/>
          <p:cNvSpPr txBox="1"/>
          <p:nvPr>
            <p:ph idx="1" type="body"/>
          </p:nvPr>
        </p:nvSpPr>
        <p:spPr>
          <a:xfrm>
            <a:off x="729450" y="14692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92" name="Google Shape;192;p25"/>
          <p:cNvSpPr txBox="1"/>
          <p:nvPr/>
        </p:nvSpPr>
        <p:spPr>
          <a:xfrm>
            <a:off x="1777200" y="507775"/>
            <a:ext cx="50496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We wisselden uit hoe gevaarlijk  de ontsluiting vanuit Lieshout voor voetgangers en fietsers is.</a:t>
            </a:r>
            <a:endParaRPr sz="800">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6"/>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Wie kan zich deze aansluiting nog voorstellen?</a:t>
            </a:r>
            <a:endParaRPr/>
          </a:p>
        </p:txBody>
      </p:sp>
      <p:pic>
        <p:nvPicPr>
          <p:cNvPr id="198" name="Google Shape;198;p26"/>
          <p:cNvPicPr preferRelativeResize="0"/>
          <p:nvPr/>
        </p:nvPicPr>
        <p:blipFill>
          <a:blip r:embed="rId3">
            <a:alphaModFix/>
          </a:blip>
          <a:stretch>
            <a:fillRect/>
          </a:stretch>
        </p:blipFill>
        <p:spPr>
          <a:xfrm>
            <a:off x="838200" y="2006250"/>
            <a:ext cx="5668125" cy="2953150"/>
          </a:xfrm>
          <a:prstGeom prst="rect">
            <a:avLst/>
          </a:prstGeom>
          <a:noFill/>
          <a:ln>
            <a:noFill/>
          </a:ln>
        </p:spPr>
      </p:pic>
      <p:sp>
        <p:nvSpPr>
          <p:cNvPr id="199" name="Google Shape;199;p26"/>
          <p:cNvSpPr txBox="1"/>
          <p:nvPr>
            <p:ph idx="1" type="body"/>
          </p:nvPr>
        </p:nvSpPr>
        <p:spPr>
          <a:xfrm>
            <a:off x="729450" y="14692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00" name="Google Shape;200;p26"/>
          <p:cNvSpPr txBox="1"/>
          <p:nvPr/>
        </p:nvSpPr>
        <p:spPr>
          <a:xfrm>
            <a:off x="1777200" y="507775"/>
            <a:ext cx="50496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En we  lieten zien dat rotondes Lieshout veilig maken</a:t>
            </a:r>
            <a:endParaRPr sz="8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pic>
        <p:nvPicPr>
          <p:cNvPr id="205" name="Google Shape;205;p27"/>
          <p:cNvPicPr preferRelativeResize="0"/>
          <p:nvPr/>
        </p:nvPicPr>
        <p:blipFill>
          <a:blip r:embed="rId3">
            <a:alphaModFix/>
          </a:blip>
          <a:stretch>
            <a:fillRect/>
          </a:stretch>
        </p:blipFill>
        <p:spPr>
          <a:xfrm>
            <a:off x="806199" y="1776475"/>
            <a:ext cx="3911575" cy="2045000"/>
          </a:xfrm>
          <a:prstGeom prst="rect">
            <a:avLst/>
          </a:prstGeom>
          <a:noFill/>
          <a:ln>
            <a:noFill/>
          </a:ln>
        </p:spPr>
      </p:pic>
      <p:pic>
        <p:nvPicPr>
          <p:cNvPr id="206" name="Google Shape;206;p27"/>
          <p:cNvPicPr preferRelativeResize="0"/>
          <p:nvPr/>
        </p:nvPicPr>
        <p:blipFill>
          <a:blip r:embed="rId4">
            <a:alphaModFix/>
          </a:blip>
          <a:stretch>
            <a:fillRect/>
          </a:stretch>
        </p:blipFill>
        <p:spPr>
          <a:xfrm>
            <a:off x="4949975" y="1776479"/>
            <a:ext cx="3911575" cy="2094496"/>
          </a:xfrm>
          <a:prstGeom prst="rect">
            <a:avLst/>
          </a:prstGeom>
          <a:noFill/>
          <a:ln>
            <a:noFill/>
          </a:ln>
        </p:spPr>
      </p:pic>
      <p:sp>
        <p:nvSpPr>
          <p:cNvPr id="207" name="Google Shape;207;p27"/>
          <p:cNvSpPr txBox="1"/>
          <p:nvPr>
            <p:ph type="title"/>
          </p:nvPr>
        </p:nvSpPr>
        <p:spPr>
          <a:xfrm>
            <a:off x="729450" y="709050"/>
            <a:ext cx="81321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Provinciale weg Lieshout-Dorpstraat-Herendijk </a:t>
            </a:r>
            <a:endParaRPr/>
          </a:p>
        </p:txBody>
      </p:sp>
      <p:sp>
        <p:nvSpPr>
          <p:cNvPr id="208" name="Google Shape;208;p27"/>
          <p:cNvSpPr txBox="1"/>
          <p:nvPr>
            <p:ph type="title"/>
          </p:nvPr>
        </p:nvSpPr>
        <p:spPr>
          <a:xfrm>
            <a:off x="6317975" y="3911050"/>
            <a:ext cx="1107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V</a:t>
            </a:r>
            <a:r>
              <a:rPr lang="nl"/>
              <a:t>eilig</a:t>
            </a:r>
            <a:endParaRPr/>
          </a:p>
        </p:txBody>
      </p:sp>
      <p:sp>
        <p:nvSpPr>
          <p:cNvPr id="209" name="Google Shape;209;p27"/>
          <p:cNvSpPr txBox="1"/>
          <p:nvPr>
            <p:ph type="title"/>
          </p:nvPr>
        </p:nvSpPr>
        <p:spPr>
          <a:xfrm>
            <a:off x="1235700" y="3911050"/>
            <a:ext cx="36411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Veel ongevallen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28"/>
          <p:cNvPicPr preferRelativeResize="0"/>
          <p:nvPr/>
        </p:nvPicPr>
        <p:blipFill>
          <a:blip r:embed="rId3">
            <a:alphaModFix/>
          </a:blip>
          <a:stretch>
            <a:fillRect/>
          </a:stretch>
        </p:blipFill>
        <p:spPr>
          <a:xfrm>
            <a:off x="821875" y="1323325"/>
            <a:ext cx="7923550" cy="3756850"/>
          </a:xfrm>
          <a:prstGeom prst="rect">
            <a:avLst/>
          </a:prstGeom>
          <a:noFill/>
          <a:ln>
            <a:noFill/>
          </a:ln>
        </p:spPr>
      </p:pic>
      <p:sp>
        <p:nvSpPr>
          <p:cNvPr id="215" name="Google Shape;215;p28"/>
          <p:cNvSpPr txBox="1"/>
          <p:nvPr>
            <p:ph type="title"/>
          </p:nvPr>
        </p:nvSpPr>
        <p:spPr>
          <a:xfrm>
            <a:off x="729450" y="7090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Dat het past in karakter van de weg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29"/>
          <p:cNvPicPr preferRelativeResize="0"/>
          <p:nvPr/>
        </p:nvPicPr>
        <p:blipFill>
          <a:blip r:embed="rId3">
            <a:alphaModFix/>
          </a:blip>
          <a:stretch>
            <a:fillRect/>
          </a:stretch>
        </p:blipFill>
        <p:spPr>
          <a:xfrm>
            <a:off x="615225" y="485725"/>
            <a:ext cx="7853825" cy="4173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pic>
        <p:nvPicPr>
          <p:cNvPr id="225" name="Google Shape;225;p30"/>
          <p:cNvPicPr preferRelativeResize="0"/>
          <p:nvPr/>
        </p:nvPicPr>
        <p:blipFill>
          <a:blip r:embed="rId3">
            <a:alphaModFix/>
          </a:blip>
          <a:stretch>
            <a:fillRect/>
          </a:stretch>
        </p:blipFill>
        <p:spPr>
          <a:xfrm>
            <a:off x="619700" y="1244250"/>
            <a:ext cx="5672489" cy="3790725"/>
          </a:xfrm>
          <a:prstGeom prst="rect">
            <a:avLst/>
          </a:prstGeom>
          <a:noFill/>
          <a:ln>
            <a:noFill/>
          </a:ln>
        </p:spPr>
      </p:pic>
      <p:sp>
        <p:nvSpPr>
          <p:cNvPr id="226" name="Google Shape;226;p30"/>
          <p:cNvSpPr txBox="1"/>
          <p:nvPr>
            <p:ph type="title"/>
          </p:nvPr>
        </p:nvSpPr>
        <p:spPr>
          <a:xfrm>
            <a:off x="729450" y="7090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Dat rotonde (CROW norm) past op locatie </a:t>
            </a:r>
            <a:endParaRPr/>
          </a:p>
        </p:txBody>
      </p:sp>
      <p:sp>
        <p:nvSpPr>
          <p:cNvPr id="227" name="Google Shape;227;p30"/>
          <p:cNvSpPr txBox="1"/>
          <p:nvPr/>
        </p:nvSpPr>
        <p:spPr>
          <a:xfrm>
            <a:off x="1777200" y="507775"/>
            <a:ext cx="61872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En tenslotte, stelden we vast dat een rotonde past, geen grondaankopen nodig zijn, en dat asfalt hergebruikt kan worden </a:t>
            </a:r>
            <a:endParaRPr sz="800">
              <a:latin typeface="Lato"/>
              <a:ea typeface="Lato"/>
              <a:cs typeface="Lato"/>
              <a:sym typeface="Lato"/>
            </a:endParaRPr>
          </a:p>
        </p:txBody>
      </p:sp>
      <p:sp>
        <p:nvSpPr>
          <p:cNvPr id="228" name="Google Shape;228;p30"/>
          <p:cNvSpPr txBox="1"/>
          <p:nvPr>
            <p:ph idx="4294967295" type="body"/>
          </p:nvPr>
        </p:nvSpPr>
        <p:spPr>
          <a:xfrm>
            <a:off x="6292200" y="1351963"/>
            <a:ext cx="2721600" cy="3199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nl" sz="1400"/>
              <a:t>Rotonde conform CROW norm (diameter 36 m) past</a:t>
            </a:r>
            <a:endParaRPr sz="1400"/>
          </a:p>
          <a:p>
            <a:pPr indent="-317500" lvl="0" marL="457200" rtl="0" algn="l">
              <a:spcBef>
                <a:spcPts val="0"/>
              </a:spcBef>
              <a:spcAft>
                <a:spcPts val="0"/>
              </a:spcAft>
              <a:buSzPts val="1400"/>
              <a:buChar char="-"/>
            </a:pPr>
            <a:r>
              <a:rPr lang="nl" sz="1400"/>
              <a:t>Geen grondaankopen nodig (zie ook planstudie projectnr. 615.06 )</a:t>
            </a:r>
            <a:endParaRPr sz="1400"/>
          </a:p>
          <a:p>
            <a:pPr indent="-317500" lvl="0" marL="457200" rtl="0" algn="l">
              <a:spcBef>
                <a:spcPts val="0"/>
              </a:spcBef>
              <a:spcAft>
                <a:spcPts val="0"/>
              </a:spcAft>
              <a:buSzPts val="1400"/>
              <a:buChar char="-"/>
            </a:pPr>
            <a:r>
              <a:rPr lang="nl" sz="1400"/>
              <a:t>Hergebruik asfalt en inrichting; Wat inrichtingskosten rotonde aanzienlijk verlaagd</a:t>
            </a:r>
            <a:endParaRPr sz="1400"/>
          </a:p>
          <a:p>
            <a:pPr indent="-317500" lvl="0" marL="457200" rtl="0" algn="l">
              <a:spcBef>
                <a:spcPts val="0"/>
              </a:spcBef>
              <a:spcAft>
                <a:spcPts val="0"/>
              </a:spcAft>
              <a:buSzPts val="1400"/>
              <a:buChar char="-"/>
            </a:pPr>
            <a:r>
              <a:rPr lang="nl" sz="1400"/>
              <a:t>Verbetert doorstroming; haalt sluipverkeer uit kern Lieshout</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1"/>
          <p:cNvSpPr txBox="1"/>
          <p:nvPr>
            <p:ph type="title"/>
          </p:nvPr>
        </p:nvSpPr>
        <p:spPr>
          <a:xfrm>
            <a:off x="729450" y="7090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Voorbereiden van burgerinitiatief op 16 mei</a:t>
            </a:r>
            <a:endParaRPr/>
          </a:p>
          <a:p>
            <a:pPr indent="0" lvl="0" marL="0" rtl="0" algn="l">
              <a:spcBef>
                <a:spcPts val="0"/>
              </a:spcBef>
              <a:spcAft>
                <a:spcPts val="0"/>
              </a:spcAft>
              <a:buNone/>
            </a:pPr>
            <a:r>
              <a:t/>
            </a:r>
            <a:endParaRPr/>
          </a:p>
        </p:txBody>
      </p:sp>
      <p:pic>
        <p:nvPicPr>
          <p:cNvPr id="234" name="Google Shape;234;p31"/>
          <p:cNvPicPr preferRelativeResize="0"/>
          <p:nvPr/>
        </p:nvPicPr>
        <p:blipFill>
          <a:blip r:embed="rId3">
            <a:alphaModFix/>
          </a:blip>
          <a:stretch>
            <a:fillRect/>
          </a:stretch>
        </p:blipFill>
        <p:spPr>
          <a:xfrm>
            <a:off x="2715400" y="1471750"/>
            <a:ext cx="6157074" cy="1643025"/>
          </a:xfrm>
          <a:prstGeom prst="rect">
            <a:avLst/>
          </a:prstGeom>
          <a:noFill/>
          <a:ln>
            <a:noFill/>
          </a:ln>
        </p:spPr>
      </p:pic>
      <p:pic>
        <p:nvPicPr>
          <p:cNvPr id="235" name="Google Shape;235;p31"/>
          <p:cNvPicPr preferRelativeResize="0"/>
          <p:nvPr/>
        </p:nvPicPr>
        <p:blipFill>
          <a:blip r:embed="rId4">
            <a:alphaModFix/>
          </a:blip>
          <a:stretch>
            <a:fillRect/>
          </a:stretch>
        </p:blipFill>
        <p:spPr>
          <a:xfrm>
            <a:off x="1886000" y="3325624"/>
            <a:ext cx="1817900" cy="1855425"/>
          </a:xfrm>
          <a:prstGeom prst="rect">
            <a:avLst/>
          </a:prstGeom>
          <a:noFill/>
          <a:ln>
            <a:noFill/>
          </a:ln>
        </p:spPr>
      </p:pic>
      <p:pic>
        <p:nvPicPr>
          <p:cNvPr id="236" name="Google Shape;236;p31"/>
          <p:cNvPicPr preferRelativeResize="0"/>
          <p:nvPr/>
        </p:nvPicPr>
        <p:blipFill>
          <a:blip r:embed="rId5">
            <a:alphaModFix/>
          </a:blip>
          <a:stretch>
            <a:fillRect/>
          </a:stretch>
        </p:blipFill>
        <p:spPr>
          <a:xfrm>
            <a:off x="4470600" y="3288725"/>
            <a:ext cx="1569108" cy="535200"/>
          </a:xfrm>
          <a:prstGeom prst="rect">
            <a:avLst/>
          </a:prstGeom>
          <a:noFill/>
          <a:ln>
            <a:noFill/>
          </a:ln>
        </p:spPr>
      </p:pic>
      <p:pic>
        <p:nvPicPr>
          <p:cNvPr id="237" name="Google Shape;237;p31"/>
          <p:cNvPicPr preferRelativeResize="0"/>
          <p:nvPr/>
        </p:nvPicPr>
        <p:blipFill>
          <a:blip r:embed="rId6">
            <a:alphaModFix/>
          </a:blip>
          <a:stretch>
            <a:fillRect/>
          </a:stretch>
        </p:blipFill>
        <p:spPr>
          <a:xfrm>
            <a:off x="4571988" y="3784624"/>
            <a:ext cx="2798210" cy="307188"/>
          </a:xfrm>
          <a:prstGeom prst="rect">
            <a:avLst/>
          </a:prstGeom>
          <a:noFill/>
          <a:ln>
            <a:noFill/>
          </a:ln>
        </p:spPr>
      </p:pic>
      <p:pic>
        <p:nvPicPr>
          <p:cNvPr id="238" name="Google Shape;238;p31"/>
          <p:cNvPicPr preferRelativeResize="0"/>
          <p:nvPr/>
        </p:nvPicPr>
        <p:blipFill>
          <a:blip r:embed="rId7">
            <a:alphaModFix/>
          </a:blip>
          <a:stretch>
            <a:fillRect/>
          </a:stretch>
        </p:blipFill>
        <p:spPr>
          <a:xfrm>
            <a:off x="4470600" y="4190695"/>
            <a:ext cx="3612926" cy="903225"/>
          </a:xfrm>
          <a:prstGeom prst="rect">
            <a:avLst/>
          </a:prstGeom>
          <a:noFill/>
          <a:ln>
            <a:noFill/>
          </a:ln>
        </p:spPr>
      </p:pic>
      <p:pic>
        <p:nvPicPr>
          <p:cNvPr id="239" name="Google Shape;239;p31"/>
          <p:cNvPicPr preferRelativeResize="0"/>
          <p:nvPr/>
        </p:nvPicPr>
        <p:blipFill>
          <a:blip r:embed="rId8">
            <a:alphaModFix/>
          </a:blip>
          <a:stretch>
            <a:fillRect/>
          </a:stretch>
        </p:blipFill>
        <p:spPr>
          <a:xfrm>
            <a:off x="861675" y="1545150"/>
            <a:ext cx="1630703" cy="404250"/>
          </a:xfrm>
          <a:prstGeom prst="rect">
            <a:avLst/>
          </a:prstGeom>
          <a:noFill/>
          <a:ln>
            <a:noFill/>
          </a:ln>
        </p:spPr>
      </p:pic>
      <p:pic>
        <p:nvPicPr>
          <p:cNvPr id="240" name="Google Shape;240;p31"/>
          <p:cNvPicPr preferRelativeResize="0"/>
          <p:nvPr/>
        </p:nvPicPr>
        <p:blipFill>
          <a:blip r:embed="rId9">
            <a:alphaModFix/>
          </a:blip>
          <a:stretch>
            <a:fillRect/>
          </a:stretch>
        </p:blipFill>
        <p:spPr>
          <a:xfrm>
            <a:off x="861687" y="3325625"/>
            <a:ext cx="538891" cy="535200"/>
          </a:xfrm>
          <a:prstGeom prst="rect">
            <a:avLst/>
          </a:prstGeom>
          <a:noFill/>
          <a:ln>
            <a:noFill/>
          </a:ln>
        </p:spPr>
      </p:pic>
      <p:sp>
        <p:nvSpPr>
          <p:cNvPr id="241" name="Google Shape;241;p31"/>
          <p:cNvSpPr txBox="1"/>
          <p:nvPr/>
        </p:nvSpPr>
        <p:spPr>
          <a:xfrm>
            <a:off x="1777200" y="507775"/>
            <a:ext cx="54522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Waar staan we nu? We hebben meer dan 400 handtekeningen en richten ons op volgende raadsvergadering van 16 mei</a:t>
            </a:r>
            <a:endParaRPr sz="8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4"/>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Agenda</a:t>
            </a:r>
            <a:endParaRPr/>
          </a:p>
        </p:txBody>
      </p:sp>
      <p:sp>
        <p:nvSpPr>
          <p:cNvPr id="100" name="Google Shape;100;p14"/>
          <p:cNvSpPr txBox="1"/>
          <p:nvPr>
            <p:ph idx="1" type="body"/>
          </p:nvPr>
        </p:nvSpPr>
        <p:spPr>
          <a:xfrm>
            <a:off x="729450" y="14692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AutoNum type="arabicPeriod"/>
            </a:pPr>
            <a:r>
              <a:rPr lang="nl"/>
              <a:t>Terugblik - Wat hebben we met elkaar uitgewisseld? </a:t>
            </a:r>
            <a:r>
              <a:rPr i="1" lang="nl"/>
              <a:t>(in vogelvlucht 4 min)</a:t>
            </a:r>
            <a:endParaRPr i="1"/>
          </a:p>
          <a:p>
            <a:pPr indent="-311150" lvl="0" marL="457200" rtl="0" algn="l">
              <a:spcBef>
                <a:spcPts val="0"/>
              </a:spcBef>
              <a:spcAft>
                <a:spcPts val="0"/>
              </a:spcAft>
              <a:buSzPts val="1300"/>
              <a:buAutoNum type="arabicPeriod"/>
            </a:pPr>
            <a:r>
              <a:rPr lang="nl"/>
              <a:t>Burgerinitiatief</a:t>
            </a:r>
            <a:r>
              <a:rPr lang="nl"/>
              <a:t> raadsvergadering 16 mei en vragen </a:t>
            </a:r>
            <a:r>
              <a:rPr lang="nl"/>
              <a:t>aan commissieleden </a:t>
            </a:r>
            <a:r>
              <a:rPr i="1" lang="nl"/>
              <a:t>(1 min)</a:t>
            </a:r>
            <a:endParaRPr i="1"/>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Wij streven ernaar dat:</a:t>
            </a:r>
            <a:endParaRPr/>
          </a:p>
          <a:p>
            <a:pPr indent="0" lvl="0" marL="0" rtl="0" algn="l">
              <a:spcBef>
                <a:spcPts val="0"/>
              </a:spcBef>
              <a:spcAft>
                <a:spcPts val="0"/>
              </a:spcAft>
              <a:buNone/>
            </a:pPr>
            <a:r>
              <a:t/>
            </a:r>
            <a:endParaRPr/>
          </a:p>
        </p:txBody>
      </p:sp>
      <p:sp>
        <p:nvSpPr>
          <p:cNvPr id="247" name="Google Shape;247;p32"/>
          <p:cNvSpPr txBox="1"/>
          <p:nvPr>
            <p:ph idx="1" type="body"/>
          </p:nvPr>
        </p:nvSpPr>
        <p:spPr>
          <a:xfrm>
            <a:off x="729450" y="1469275"/>
            <a:ext cx="8541900" cy="3565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nl" sz="1000">
                <a:solidFill>
                  <a:srgbClr val="000000"/>
                </a:solidFill>
              </a:rPr>
              <a:t>Burgeri</a:t>
            </a:r>
            <a:r>
              <a:rPr lang="nl" sz="1000">
                <a:solidFill>
                  <a:srgbClr val="000000"/>
                </a:solidFill>
              </a:rPr>
              <a:t>nitiatief 1 (direct gerelateerd aan provinciale weg)</a:t>
            </a:r>
            <a:endParaRPr sz="1000">
              <a:solidFill>
                <a:srgbClr val="000000"/>
              </a:solidFill>
            </a:endParaRPr>
          </a:p>
          <a:p>
            <a:pPr indent="-292100" lvl="0" marL="457200" rtl="0" algn="l">
              <a:lnSpc>
                <a:spcPct val="100000"/>
              </a:lnSpc>
              <a:spcBef>
                <a:spcPts val="1600"/>
              </a:spcBef>
              <a:spcAft>
                <a:spcPts val="0"/>
              </a:spcAft>
              <a:buClr>
                <a:srgbClr val="000000"/>
              </a:buClr>
              <a:buSzPts val="1000"/>
              <a:buChar char="●"/>
            </a:pPr>
            <a:r>
              <a:rPr lang="nl" sz="1000">
                <a:solidFill>
                  <a:srgbClr val="000000"/>
                </a:solidFill>
              </a:rPr>
              <a:t>de verkeersveiligheid op N615 aansluiting Deense Hoek ‘t Hof structureel wordt verbeterd </a:t>
            </a:r>
            <a:endParaRPr sz="1000">
              <a:solidFill>
                <a:srgbClr val="000000"/>
              </a:solidFill>
            </a:endParaRPr>
          </a:p>
          <a:p>
            <a:pPr indent="-292100" lvl="1" marL="914400" rtl="0" algn="l">
              <a:lnSpc>
                <a:spcPct val="100000"/>
              </a:lnSpc>
              <a:spcBef>
                <a:spcPts val="0"/>
              </a:spcBef>
              <a:spcAft>
                <a:spcPts val="0"/>
              </a:spcAft>
              <a:buClr>
                <a:srgbClr val="000000"/>
              </a:buClr>
              <a:buSzPts val="1000"/>
              <a:buChar char="○"/>
            </a:pPr>
            <a:r>
              <a:rPr lang="nl" sz="1000">
                <a:solidFill>
                  <a:srgbClr val="000000"/>
                </a:solidFill>
              </a:rPr>
              <a:t>conform planstudie provincie Noord-Brabant (2010, aansluiting Deense Hoek) en onafhankelijke quickscan IV-Infra (2019, onderdeel aansluiting Deense Hoek)</a:t>
            </a:r>
            <a:endParaRPr sz="1000">
              <a:solidFill>
                <a:srgbClr val="000000"/>
              </a:solidFill>
            </a:endParaRPr>
          </a:p>
          <a:p>
            <a:pPr indent="-292100" lvl="0" marL="457200" rtl="0" algn="l">
              <a:lnSpc>
                <a:spcPct val="100000"/>
              </a:lnSpc>
              <a:spcBef>
                <a:spcPts val="0"/>
              </a:spcBef>
              <a:spcAft>
                <a:spcPts val="0"/>
              </a:spcAft>
              <a:buClr>
                <a:srgbClr val="000000"/>
              </a:buClr>
              <a:buSzPts val="1000"/>
              <a:buChar char="●"/>
            </a:pPr>
            <a:r>
              <a:rPr lang="nl" sz="1000">
                <a:solidFill>
                  <a:srgbClr val="000000"/>
                </a:solidFill>
              </a:rPr>
              <a:t>de snelheid van het wegvak, nu genaamd provinciale weg N615, aangepast wordt zodat het passend is bij de (inrichtings)situatie aan Molenheide.</a:t>
            </a:r>
            <a:endParaRPr sz="1000">
              <a:solidFill>
                <a:srgbClr val="000000"/>
              </a:solidFill>
            </a:endParaRPr>
          </a:p>
          <a:p>
            <a:pPr indent="-292100" lvl="1" marL="914400" rtl="0" algn="l">
              <a:lnSpc>
                <a:spcPct val="100000"/>
              </a:lnSpc>
              <a:spcBef>
                <a:spcPts val="0"/>
              </a:spcBef>
              <a:spcAft>
                <a:spcPts val="0"/>
              </a:spcAft>
              <a:buClr>
                <a:srgbClr val="000000"/>
              </a:buClr>
              <a:buSzPts val="1000"/>
              <a:buChar char="○"/>
            </a:pPr>
            <a:r>
              <a:rPr lang="nl" sz="1000">
                <a:solidFill>
                  <a:srgbClr val="000000"/>
                </a:solidFill>
              </a:rPr>
              <a:t>conform onafhankelijke quickscan IV-Infra (2019, onderdeel Molenheide)</a:t>
            </a:r>
            <a:endParaRPr sz="1000">
              <a:solidFill>
                <a:srgbClr val="000000"/>
              </a:solidFill>
            </a:endParaRPr>
          </a:p>
          <a:p>
            <a:pPr indent="0" lvl="0" marL="0" rtl="0" algn="l">
              <a:lnSpc>
                <a:spcPct val="100000"/>
              </a:lnSpc>
              <a:spcBef>
                <a:spcPts val="1600"/>
              </a:spcBef>
              <a:spcAft>
                <a:spcPts val="0"/>
              </a:spcAft>
              <a:buNone/>
            </a:pPr>
            <a:r>
              <a:rPr lang="nl" sz="1000">
                <a:solidFill>
                  <a:srgbClr val="000000"/>
                </a:solidFill>
              </a:rPr>
              <a:t>Burgeri</a:t>
            </a:r>
            <a:r>
              <a:rPr lang="nl" sz="1000">
                <a:solidFill>
                  <a:srgbClr val="000000"/>
                </a:solidFill>
              </a:rPr>
              <a:t>nitiatief</a:t>
            </a:r>
            <a:r>
              <a:rPr lang="nl" sz="1000">
                <a:solidFill>
                  <a:srgbClr val="000000"/>
                </a:solidFill>
              </a:rPr>
              <a:t> 2: (gemeentelijke ontsluitingsweg)</a:t>
            </a:r>
            <a:endParaRPr sz="1000">
              <a:solidFill>
                <a:srgbClr val="000000"/>
              </a:solidFill>
            </a:endParaRPr>
          </a:p>
          <a:p>
            <a:pPr indent="-292100" lvl="0" marL="457200" rtl="0" algn="l">
              <a:lnSpc>
                <a:spcPct val="100000"/>
              </a:lnSpc>
              <a:spcBef>
                <a:spcPts val="1600"/>
              </a:spcBef>
              <a:spcAft>
                <a:spcPts val="0"/>
              </a:spcAft>
              <a:buClr>
                <a:srgbClr val="000000"/>
              </a:buClr>
              <a:buSzPts val="1000"/>
              <a:buChar char="●"/>
            </a:pPr>
            <a:r>
              <a:rPr lang="nl" sz="1000">
                <a:solidFill>
                  <a:srgbClr val="000000"/>
                </a:solidFill>
              </a:rPr>
              <a:t>de verkeersveiligheid van de verbinding tussen de kern van Lieshout en de kruising N615 Deense Hoek wordt  verbeterd</a:t>
            </a:r>
            <a:endParaRPr sz="1000">
              <a:solidFill>
                <a:srgbClr val="000000"/>
              </a:solidFill>
            </a:endParaRPr>
          </a:p>
          <a:p>
            <a:pPr indent="0" lvl="0" marL="0" rtl="0" algn="l">
              <a:lnSpc>
                <a:spcPct val="100000"/>
              </a:lnSpc>
              <a:spcBef>
                <a:spcPts val="1600"/>
              </a:spcBef>
              <a:spcAft>
                <a:spcPts val="0"/>
              </a:spcAft>
              <a:buNone/>
            </a:pPr>
            <a:r>
              <a:rPr lang="nl" sz="1000">
                <a:solidFill>
                  <a:srgbClr val="000000"/>
                </a:solidFill>
              </a:rPr>
              <a:t>Daarnaast hebben wij met alle partijen gesprekken gevoerd waar het proces richting de </a:t>
            </a:r>
            <a:r>
              <a:rPr b="1" lang="nl" sz="1000">
                <a:solidFill>
                  <a:srgbClr val="000000"/>
                </a:solidFill>
              </a:rPr>
              <a:t>kadernota </a:t>
            </a:r>
            <a:r>
              <a:rPr lang="nl" sz="1000">
                <a:solidFill>
                  <a:srgbClr val="000000"/>
                </a:solidFill>
              </a:rPr>
              <a:t>aan de orde kwam.  Wij willen graag samen met de gemeente en de provincie bereiken dat de verkeersonveilige situatie opgelost wordt om dat te bereiken dienen er ook middelen beschikbaar te komen; ook vanwege de ( “wegvakkentheorie”) .</a:t>
            </a:r>
            <a:endParaRPr sz="1000">
              <a:solidFill>
                <a:srgbClr val="000000"/>
              </a:solidFill>
            </a:endParaRPr>
          </a:p>
          <a:p>
            <a:pPr indent="0" lvl="0" marL="0" rtl="0" algn="l">
              <a:lnSpc>
                <a:spcPct val="100000"/>
              </a:lnSpc>
              <a:spcBef>
                <a:spcPts val="1600"/>
              </a:spcBef>
              <a:spcAft>
                <a:spcPts val="0"/>
              </a:spcAft>
              <a:buNone/>
            </a:pPr>
            <a:r>
              <a:rPr lang="nl" sz="1000">
                <a:solidFill>
                  <a:srgbClr val="000000"/>
                </a:solidFill>
              </a:rPr>
              <a:t>De vraag aan u is:</a:t>
            </a:r>
            <a:endParaRPr sz="1000">
              <a:solidFill>
                <a:srgbClr val="000000"/>
              </a:solidFill>
            </a:endParaRPr>
          </a:p>
          <a:p>
            <a:pPr indent="-292100" lvl="0" marL="457200" rtl="0" algn="l">
              <a:lnSpc>
                <a:spcPct val="100000"/>
              </a:lnSpc>
              <a:spcBef>
                <a:spcPts val="1600"/>
              </a:spcBef>
              <a:spcAft>
                <a:spcPts val="0"/>
              </a:spcAft>
              <a:buClr>
                <a:srgbClr val="000000"/>
              </a:buClr>
              <a:buSzPts val="1000"/>
              <a:buChar char="●"/>
            </a:pPr>
            <a:r>
              <a:rPr lang="nl" sz="1000">
                <a:solidFill>
                  <a:srgbClr val="000000"/>
                </a:solidFill>
              </a:rPr>
              <a:t>Of u bereid bent prioriteit te geven aan het oplossen van de situatie? En in kadernota en de begroting de middelen vrij te maken voor het realiseren van een verkeersveilige oplossing? </a:t>
            </a:r>
            <a:r>
              <a:rPr lang="nl" sz="1000">
                <a:solidFill>
                  <a:srgbClr val="000000"/>
                </a:solidFill>
              </a:rPr>
              <a:t> </a:t>
            </a:r>
            <a:endParaRPr sz="10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5"/>
          <p:cNvSpPr txBox="1"/>
          <p:nvPr>
            <p:ph type="title"/>
          </p:nvPr>
        </p:nvSpPr>
        <p:spPr>
          <a:xfrm>
            <a:off x="729450" y="709050"/>
            <a:ext cx="81378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Burgerinitiatief - Namens en voor wie spreken wij?</a:t>
            </a:r>
            <a:endParaRPr/>
          </a:p>
        </p:txBody>
      </p:sp>
      <p:sp>
        <p:nvSpPr>
          <p:cNvPr id="106" name="Google Shape;106;p15"/>
          <p:cNvSpPr txBox="1"/>
          <p:nvPr>
            <p:ph idx="1" type="body"/>
          </p:nvPr>
        </p:nvSpPr>
        <p:spPr>
          <a:xfrm>
            <a:off x="729450" y="14692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nl" sz="1800"/>
              <a:t>Alle Bewoners Lieshout: Kom Lieshout, Buurtschappen Deense Hoek, ‘t Hof, Achterbosch, Woonbos Molenheide</a:t>
            </a:r>
            <a:endParaRPr sz="1800"/>
          </a:p>
          <a:p>
            <a:pPr indent="-342900" lvl="0" marL="457200" rtl="0" algn="l">
              <a:spcBef>
                <a:spcPts val="0"/>
              </a:spcBef>
              <a:spcAft>
                <a:spcPts val="0"/>
              </a:spcAft>
              <a:buSzPts val="1800"/>
              <a:buChar char="●"/>
            </a:pPr>
            <a:r>
              <a:rPr lang="nl" sz="1800"/>
              <a:t>We spreken voor, alle weggebruikers, inclusief alle jongeren (en hun ouders) uit Lieshout die met de fiets of  te voet de bus nemen.</a:t>
            </a:r>
            <a:endParaRPr sz="1800"/>
          </a:p>
          <a:p>
            <a:pPr indent="-342900" lvl="0" marL="457200" rtl="0" algn="l">
              <a:spcBef>
                <a:spcPts val="0"/>
              </a:spcBef>
              <a:spcAft>
                <a:spcPts val="0"/>
              </a:spcAft>
              <a:buSzPts val="1800"/>
              <a:buChar char="●"/>
            </a:pPr>
            <a:r>
              <a:rPr lang="nl" sz="1800"/>
              <a:t>We spreken voor alle mensen die betrokken zijn geweest bij een ongeval aan de N615; en namens alle mensen die letselschade hebben opgelopen, en hun dierbaren. </a:t>
            </a:r>
            <a:endParaRPr sz="1800"/>
          </a:p>
          <a:p>
            <a:pPr indent="-342900" lvl="0" marL="457200" rtl="0" algn="l">
              <a:spcBef>
                <a:spcPts val="0"/>
              </a:spcBef>
              <a:spcAft>
                <a:spcPts val="0"/>
              </a:spcAft>
              <a:buSzPts val="1800"/>
              <a:buChar char="●"/>
            </a:pPr>
            <a:r>
              <a:rPr lang="nl" sz="1800"/>
              <a:t>Namens, al deze mensen nemen we dit initiatief.</a:t>
            </a:r>
            <a:endParaRPr sz="1800"/>
          </a:p>
          <a:p>
            <a:pPr indent="0" lvl="0" marL="0" rtl="0" algn="l">
              <a:spcBef>
                <a:spcPts val="160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6"/>
          <p:cNvPicPr preferRelativeResize="0"/>
          <p:nvPr/>
        </p:nvPicPr>
        <p:blipFill>
          <a:blip r:embed="rId3">
            <a:alphaModFix/>
          </a:blip>
          <a:stretch>
            <a:fillRect/>
          </a:stretch>
        </p:blipFill>
        <p:spPr>
          <a:xfrm>
            <a:off x="152400" y="1219200"/>
            <a:ext cx="5562600" cy="3714750"/>
          </a:xfrm>
          <a:prstGeom prst="rect">
            <a:avLst/>
          </a:prstGeom>
          <a:noFill/>
          <a:ln>
            <a:noFill/>
          </a:ln>
        </p:spPr>
      </p:pic>
      <p:pic>
        <p:nvPicPr>
          <p:cNvPr id="112" name="Google Shape;112;p16"/>
          <p:cNvPicPr preferRelativeResize="0"/>
          <p:nvPr/>
        </p:nvPicPr>
        <p:blipFill>
          <a:blip r:embed="rId4">
            <a:alphaModFix/>
          </a:blip>
          <a:stretch>
            <a:fillRect/>
          </a:stretch>
        </p:blipFill>
        <p:spPr>
          <a:xfrm>
            <a:off x="5867400" y="1219200"/>
            <a:ext cx="3124200" cy="1740398"/>
          </a:xfrm>
          <a:prstGeom prst="rect">
            <a:avLst/>
          </a:prstGeom>
          <a:noFill/>
          <a:ln>
            <a:noFill/>
          </a:ln>
        </p:spPr>
      </p:pic>
      <p:pic>
        <p:nvPicPr>
          <p:cNvPr id="113" name="Google Shape;113;p16"/>
          <p:cNvPicPr preferRelativeResize="0"/>
          <p:nvPr/>
        </p:nvPicPr>
        <p:blipFill>
          <a:blip r:embed="rId5">
            <a:alphaModFix/>
          </a:blip>
          <a:stretch>
            <a:fillRect/>
          </a:stretch>
        </p:blipFill>
        <p:spPr>
          <a:xfrm>
            <a:off x="5867400" y="3161473"/>
            <a:ext cx="3124199" cy="1772484"/>
          </a:xfrm>
          <a:prstGeom prst="rect">
            <a:avLst/>
          </a:prstGeom>
          <a:noFill/>
          <a:ln>
            <a:noFill/>
          </a:ln>
        </p:spPr>
      </p:pic>
      <p:sp>
        <p:nvSpPr>
          <p:cNvPr id="114" name="Google Shape;114;p16"/>
          <p:cNvSpPr txBox="1"/>
          <p:nvPr>
            <p:ph type="title"/>
          </p:nvPr>
        </p:nvSpPr>
        <p:spPr>
          <a:xfrm>
            <a:off x="729450" y="709050"/>
            <a:ext cx="86172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De aanleiding - de ongevallen dit jaar</a:t>
            </a:r>
            <a:endParaRPr/>
          </a:p>
        </p:txBody>
      </p:sp>
      <p:sp>
        <p:nvSpPr>
          <p:cNvPr id="115" name="Google Shape;115;p16"/>
          <p:cNvSpPr txBox="1"/>
          <p:nvPr/>
        </p:nvSpPr>
        <p:spPr>
          <a:xfrm>
            <a:off x="1777200" y="507775"/>
            <a:ext cx="11283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We lieten jullie zien</a:t>
            </a:r>
            <a:endParaRPr sz="8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17"/>
          <p:cNvPicPr preferRelativeResize="0"/>
          <p:nvPr/>
        </p:nvPicPr>
        <p:blipFill>
          <a:blip r:embed="rId3">
            <a:alphaModFix/>
          </a:blip>
          <a:stretch>
            <a:fillRect/>
          </a:stretch>
        </p:blipFill>
        <p:spPr>
          <a:xfrm>
            <a:off x="152400" y="609600"/>
            <a:ext cx="5562600" cy="3276600"/>
          </a:xfrm>
          <a:prstGeom prst="rect">
            <a:avLst/>
          </a:prstGeom>
          <a:noFill/>
          <a:ln>
            <a:noFill/>
          </a:ln>
        </p:spPr>
      </p:pic>
      <p:pic>
        <p:nvPicPr>
          <p:cNvPr id="121" name="Google Shape;121;p17"/>
          <p:cNvPicPr preferRelativeResize="0"/>
          <p:nvPr/>
        </p:nvPicPr>
        <p:blipFill>
          <a:blip r:embed="rId4">
            <a:alphaModFix/>
          </a:blip>
          <a:stretch>
            <a:fillRect/>
          </a:stretch>
        </p:blipFill>
        <p:spPr>
          <a:xfrm>
            <a:off x="5952025" y="609600"/>
            <a:ext cx="2724150" cy="2047875"/>
          </a:xfrm>
          <a:prstGeom prst="rect">
            <a:avLst/>
          </a:prstGeom>
          <a:noFill/>
          <a:ln>
            <a:noFill/>
          </a:ln>
        </p:spPr>
      </p:pic>
      <p:pic>
        <p:nvPicPr>
          <p:cNvPr id="122" name="Google Shape;122;p17"/>
          <p:cNvPicPr preferRelativeResize="0"/>
          <p:nvPr/>
        </p:nvPicPr>
        <p:blipFill>
          <a:blip r:embed="rId5">
            <a:alphaModFix/>
          </a:blip>
          <a:stretch>
            <a:fillRect/>
          </a:stretch>
        </p:blipFill>
        <p:spPr>
          <a:xfrm>
            <a:off x="5952025" y="2922725"/>
            <a:ext cx="2724150" cy="2047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8"/>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We ervaren de verkeersonveiligheid elke dag!</a:t>
            </a:r>
            <a:endParaRPr/>
          </a:p>
        </p:txBody>
      </p:sp>
      <p:pic>
        <p:nvPicPr>
          <p:cNvPr id="128" name="Google Shape;128;p18" title="DeenseHoek.mp4">
            <a:hlinkClick r:id="rId3"/>
          </p:cNvPr>
          <p:cNvPicPr preferRelativeResize="0"/>
          <p:nvPr/>
        </p:nvPicPr>
        <p:blipFill>
          <a:blip r:embed="rId4">
            <a:alphaModFix/>
          </a:blip>
          <a:stretch>
            <a:fillRect/>
          </a:stretch>
        </p:blipFill>
        <p:spPr>
          <a:xfrm>
            <a:off x="855575" y="1439025"/>
            <a:ext cx="4682850" cy="3512150"/>
          </a:xfrm>
          <a:prstGeom prst="rect">
            <a:avLst/>
          </a:prstGeom>
          <a:noFill/>
          <a:ln>
            <a:noFill/>
          </a:ln>
        </p:spPr>
      </p:pic>
      <p:sp>
        <p:nvSpPr>
          <p:cNvPr id="129" name="Google Shape;129;p18"/>
          <p:cNvSpPr txBox="1"/>
          <p:nvPr/>
        </p:nvSpPr>
        <p:spPr>
          <a:xfrm>
            <a:off x="1777200" y="507775"/>
            <a:ext cx="50496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En velen van  jullie zijn ook op locatie geweest om te ervaren wat we als weggebruikers ervaren ….</a:t>
            </a:r>
            <a:endParaRPr sz="8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9"/>
          <p:cNvSpPr txBox="1"/>
          <p:nvPr>
            <p:ph type="title"/>
          </p:nvPr>
        </p:nvSpPr>
        <p:spPr>
          <a:xfrm>
            <a:off x="729450" y="709050"/>
            <a:ext cx="7959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Provincie Noord-Brabant Deense Hoek en Molenheide bestempelen als Verkeersonveilige Concentratie (</a:t>
            </a:r>
            <a:r>
              <a:rPr lang="nl"/>
              <a:t>Black Spot) </a:t>
            </a:r>
            <a:endParaRPr/>
          </a:p>
        </p:txBody>
      </p:sp>
      <p:sp>
        <p:nvSpPr>
          <p:cNvPr id="135" name="Google Shape;135;p19"/>
          <p:cNvSpPr txBox="1"/>
          <p:nvPr>
            <p:ph idx="1" type="body"/>
          </p:nvPr>
        </p:nvSpPr>
        <p:spPr>
          <a:xfrm>
            <a:off x="729450" y="19264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a:p>
            <a:pPr indent="-317500" lvl="0" marL="457200" rtl="0" algn="l">
              <a:spcBef>
                <a:spcPts val="1600"/>
              </a:spcBef>
              <a:spcAft>
                <a:spcPts val="0"/>
              </a:spcAft>
              <a:buSzPts val="1400"/>
              <a:buChar char="●"/>
            </a:pPr>
            <a:r>
              <a:rPr lang="nl" sz="1400"/>
              <a:t>De provincie ziet de N615 Lieshout (aansluiting Deense Hoek, en Molenheide) al decennia lang als een black spot, ook wel genoemd Verkeersonveilige Concentratie (VOC);</a:t>
            </a:r>
            <a:endParaRPr sz="1400"/>
          </a:p>
          <a:p>
            <a:pPr indent="-317500" lvl="1" marL="914400" rtl="0" algn="l">
              <a:spcBef>
                <a:spcPts val="0"/>
              </a:spcBef>
              <a:spcAft>
                <a:spcPts val="0"/>
              </a:spcAft>
              <a:buSzPts val="1400"/>
              <a:buChar char="○"/>
            </a:pPr>
            <a:r>
              <a:rPr lang="nl" sz="1400"/>
              <a:t>2001: krantenartikel ED over Molenheide</a:t>
            </a:r>
            <a:endParaRPr sz="1400"/>
          </a:p>
          <a:p>
            <a:pPr indent="-317500" lvl="1" marL="914400" rtl="0" algn="l">
              <a:spcBef>
                <a:spcPts val="0"/>
              </a:spcBef>
              <a:spcAft>
                <a:spcPts val="0"/>
              </a:spcAft>
              <a:buSzPts val="1400"/>
              <a:buChar char="○"/>
            </a:pPr>
            <a:r>
              <a:rPr lang="nl" sz="1400"/>
              <a:t>2009: Provincie ongevallen analyse </a:t>
            </a:r>
            <a:endParaRPr sz="1400"/>
          </a:p>
          <a:p>
            <a:pPr indent="-317500" lvl="1" marL="914400" rtl="0" algn="l">
              <a:spcBef>
                <a:spcPts val="0"/>
              </a:spcBef>
              <a:spcAft>
                <a:spcPts val="0"/>
              </a:spcAft>
              <a:buSzPts val="1400"/>
              <a:buChar char="○"/>
            </a:pPr>
            <a:r>
              <a:rPr lang="nl" sz="1400"/>
              <a:t>2010: Planstudie Provincie Noord-Brabant (projectnr. 615.06)</a:t>
            </a:r>
            <a:endParaRPr sz="1400"/>
          </a:p>
          <a:p>
            <a:pPr indent="-317500" lvl="0" marL="457200" rtl="0" algn="l">
              <a:spcBef>
                <a:spcPts val="0"/>
              </a:spcBef>
              <a:spcAft>
                <a:spcPts val="0"/>
              </a:spcAft>
              <a:buSzPts val="1400"/>
              <a:buChar char="●"/>
            </a:pPr>
            <a:r>
              <a:rPr i="1" lang="nl" sz="1400"/>
              <a:t>De N615 tussen Nuenen en de rotonde voorbij Beek en Donk  is met 108 verkeersongevallen - twee dodelijke slachtoffers - de 'gevaarlijkste' weg. Vooral op de kruising bij Lieshout, van de Hoofakker met Het Hof en Deense Hoek, zijn er veel ongelukken gebeurd.</a:t>
            </a:r>
            <a:endParaRPr i="1" sz="1400"/>
          </a:p>
          <a:p>
            <a:pPr indent="-279400" lvl="1" marL="914400" rtl="0" algn="l">
              <a:spcBef>
                <a:spcPts val="0"/>
              </a:spcBef>
              <a:spcAft>
                <a:spcPts val="0"/>
              </a:spcAft>
              <a:buSzPts val="800"/>
              <a:buChar char="○"/>
            </a:pPr>
            <a:r>
              <a:rPr i="1" lang="nl" sz="800"/>
              <a:t>Artikel uit 2017 uit het ED https://www.ed.nl/laarbeek/meeste-verkeersongevallen-in-laarbeek-gebeuren-op-provinciale-wegen~af8cbb8e/</a:t>
            </a:r>
            <a:endParaRPr i="1" sz="800"/>
          </a:p>
          <a:p>
            <a:pPr indent="0" lvl="0" marL="0" rtl="0" algn="l">
              <a:spcBef>
                <a:spcPts val="1600"/>
              </a:spcBef>
              <a:spcAft>
                <a:spcPts val="1600"/>
              </a:spcAft>
              <a:buNone/>
            </a:pPr>
            <a:r>
              <a:t/>
            </a:r>
            <a:endParaRPr sz="1400"/>
          </a:p>
        </p:txBody>
      </p:sp>
      <p:sp>
        <p:nvSpPr>
          <p:cNvPr id="136" name="Google Shape;136;p19"/>
          <p:cNvSpPr txBox="1"/>
          <p:nvPr/>
        </p:nvSpPr>
        <p:spPr>
          <a:xfrm>
            <a:off x="1777200" y="507775"/>
            <a:ext cx="50496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Jullie ontvingen van ons  provinciale documentatie waarin</a:t>
            </a:r>
            <a:endParaRPr sz="800">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0"/>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N615 - Deense Hoek-Molenheide </a:t>
            </a:r>
            <a:endParaRPr/>
          </a:p>
          <a:p>
            <a:pPr indent="0" lvl="0" marL="0" rtl="0" algn="l">
              <a:spcBef>
                <a:spcPts val="0"/>
              </a:spcBef>
              <a:spcAft>
                <a:spcPts val="0"/>
              </a:spcAft>
              <a:buNone/>
            </a:pPr>
            <a:r>
              <a:rPr lang="nl"/>
              <a:t>Gevaarlijkste (black) spot in Laarbeek</a:t>
            </a:r>
            <a:endParaRPr/>
          </a:p>
        </p:txBody>
      </p:sp>
      <p:pic>
        <p:nvPicPr>
          <p:cNvPr id="142" name="Google Shape;142;p20"/>
          <p:cNvPicPr preferRelativeResize="0"/>
          <p:nvPr/>
        </p:nvPicPr>
        <p:blipFill>
          <a:blip r:embed="rId3">
            <a:alphaModFix/>
          </a:blip>
          <a:stretch>
            <a:fillRect/>
          </a:stretch>
        </p:blipFill>
        <p:spPr>
          <a:xfrm>
            <a:off x="729450" y="2382250"/>
            <a:ext cx="3974914" cy="2208275"/>
          </a:xfrm>
          <a:prstGeom prst="rect">
            <a:avLst/>
          </a:prstGeom>
          <a:noFill/>
          <a:ln>
            <a:noFill/>
          </a:ln>
        </p:spPr>
      </p:pic>
      <p:pic>
        <p:nvPicPr>
          <p:cNvPr id="143" name="Google Shape;143;p20"/>
          <p:cNvPicPr preferRelativeResize="0"/>
          <p:nvPr/>
        </p:nvPicPr>
        <p:blipFill>
          <a:blip r:embed="rId4">
            <a:alphaModFix/>
          </a:blip>
          <a:stretch>
            <a:fillRect/>
          </a:stretch>
        </p:blipFill>
        <p:spPr>
          <a:xfrm>
            <a:off x="5590450" y="2513713"/>
            <a:ext cx="1447800" cy="971550"/>
          </a:xfrm>
          <a:prstGeom prst="rect">
            <a:avLst/>
          </a:prstGeom>
          <a:noFill/>
          <a:ln>
            <a:noFill/>
          </a:ln>
        </p:spPr>
      </p:pic>
      <p:pic>
        <p:nvPicPr>
          <p:cNvPr id="144" name="Google Shape;144;p20"/>
          <p:cNvPicPr preferRelativeResize="0"/>
          <p:nvPr/>
        </p:nvPicPr>
        <p:blipFill>
          <a:blip r:embed="rId5">
            <a:alphaModFix/>
          </a:blip>
          <a:stretch>
            <a:fillRect/>
          </a:stretch>
        </p:blipFill>
        <p:spPr>
          <a:xfrm>
            <a:off x="7292450" y="2568775"/>
            <a:ext cx="1520775" cy="1013850"/>
          </a:xfrm>
          <a:prstGeom prst="rect">
            <a:avLst/>
          </a:prstGeom>
          <a:noFill/>
          <a:ln>
            <a:noFill/>
          </a:ln>
        </p:spPr>
      </p:pic>
      <p:pic>
        <p:nvPicPr>
          <p:cNvPr id="145" name="Google Shape;145;p20"/>
          <p:cNvPicPr preferRelativeResize="0"/>
          <p:nvPr/>
        </p:nvPicPr>
        <p:blipFill>
          <a:blip r:embed="rId6">
            <a:alphaModFix/>
          </a:blip>
          <a:stretch>
            <a:fillRect/>
          </a:stretch>
        </p:blipFill>
        <p:spPr>
          <a:xfrm>
            <a:off x="5553963" y="3729075"/>
            <a:ext cx="1520775" cy="1013850"/>
          </a:xfrm>
          <a:prstGeom prst="rect">
            <a:avLst/>
          </a:prstGeom>
          <a:noFill/>
          <a:ln>
            <a:noFill/>
          </a:ln>
        </p:spPr>
      </p:pic>
      <p:pic>
        <p:nvPicPr>
          <p:cNvPr id="146" name="Google Shape;146;p20"/>
          <p:cNvPicPr preferRelativeResize="0"/>
          <p:nvPr/>
        </p:nvPicPr>
        <p:blipFill>
          <a:blip r:embed="rId7">
            <a:alphaModFix/>
          </a:blip>
          <a:stretch>
            <a:fillRect/>
          </a:stretch>
        </p:blipFill>
        <p:spPr>
          <a:xfrm>
            <a:off x="7409900" y="3802613"/>
            <a:ext cx="1285875" cy="866775"/>
          </a:xfrm>
          <a:prstGeom prst="rect">
            <a:avLst/>
          </a:prstGeom>
          <a:noFill/>
          <a:ln>
            <a:noFill/>
          </a:ln>
        </p:spPr>
      </p:pic>
      <p:sp>
        <p:nvSpPr>
          <p:cNvPr id="147" name="Google Shape;147;p20"/>
          <p:cNvSpPr txBox="1"/>
          <p:nvPr>
            <p:ph idx="1" type="body"/>
          </p:nvPr>
        </p:nvSpPr>
        <p:spPr>
          <a:xfrm>
            <a:off x="729450" y="14692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48" name="Google Shape;148;p20"/>
          <p:cNvSpPr txBox="1"/>
          <p:nvPr/>
        </p:nvSpPr>
        <p:spPr>
          <a:xfrm>
            <a:off x="1777200" y="507775"/>
            <a:ext cx="50496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En we deelden actuele ongevallencijfers met jullie, en ook de provincie en gemeente</a:t>
            </a:r>
            <a:endParaRPr sz="800">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1"/>
          <p:cNvSpPr txBox="1"/>
          <p:nvPr>
            <p:ph type="title"/>
          </p:nvPr>
        </p:nvSpPr>
        <p:spPr>
          <a:xfrm>
            <a:off x="729450" y="709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Planstudie 2010 provincie Noord-Brabant - conclusie: rotonde vanwege verkeersveiligheid</a:t>
            </a:r>
            <a:endParaRPr/>
          </a:p>
        </p:txBody>
      </p:sp>
      <p:sp>
        <p:nvSpPr>
          <p:cNvPr id="154" name="Google Shape;154;p21"/>
          <p:cNvSpPr txBox="1"/>
          <p:nvPr>
            <p:ph idx="1" type="body"/>
          </p:nvPr>
        </p:nvSpPr>
        <p:spPr>
          <a:xfrm>
            <a:off x="729450" y="1926475"/>
            <a:ext cx="5083500" cy="3199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nl" sz="1400"/>
              <a:t>In 2010 is er een gedegen planstudie gedaan op de aansluiting Deense Hoek op de N615</a:t>
            </a:r>
            <a:endParaRPr sz="1400"/>
          </a:p>
          <a:p>
            <a:pPr indent="-317500" lvl="0" marL="457200" rtl="0" algn="l">
              <a:spcBef>
                <a:spcPts val="0"/>
              </a:spcBef>
              <a:spcAft>
                <a:spcPts val="0"/>
              </a:spcAft>
              <a:buSzPts val="1400"/>
              <a:buChar char="-"/>
            </a:pPr>
            <a:r>
              <a:rPr lang="nl" sz="1400"/>
              <a:t>In de studie zijn de specifieke kenmerken voor Duurzaam veilig gehanteerd zoals deze ook in landelijke en vigerende richtlijnen conform CROW-publicatie 164 (handboek wegontwerp, deel gebiedsontsluitingswegen) worden aangehaald. </a:t>
            </a:r>
            <a:endParaRPr sz="1400"/>
          </a:p>
          <a:p>
            <a:pPr indent="-317500" lvl="0" marL="457200" rtl="0" algn="l">
              <a:spcBef>
                <a:spcPts val="0"/>
              </a:spcBef>
              <a:spcAft>
                <a:spcPts val="0"/>
              </a:spcAft>
              <a:buSzPts val="1400"/>
              <a:buChar char="-"/>
            </a:pPr>
            <a:r>
              <a:rPr b="1" lang="nl" sz="1400"/>
              <a:t>Conclusie (pagina 15) dat er een rotonde </a:t>
            </a:r>
            <a:r>
              <a:rPr lang="nl" sz="1400"/>
              <a:t>aangelegd dient te worden </a:t>
            </a:r>
            <a:r>
              <a:rPr b="1" lang="nl" sz="1400"/>
              <a:t>vanwege de verkeersveiligheid</a:t>
            </a:r>
            <a:endParaRPr b="1" sz="1400"/>
          </a:p>
          <a:p>
            <a:pPr indent="-317500" lvl="0" marL="457200" rtl="0" algn="l">
              <a:spcBef>
                <a:spcPts val="0"/>
              </a:spcBef>
              <a:spcAft>
                <a:spcPts val="0"/>
              </a:spcAft>
              <a:buSzPts val="1400"/>
              <a:buChar char="-"/>
            </a:pPr>
            <a:r>
              <a:rPr lang="nl" sz="1400"/>
              <a:t>niet publiek gemaakt </a:t>
            </a:r>
            <a:endParaRPr sz="1400"/>
          </a:p>
        </p:txBody>
      </p:sp>
      <p:pic>
        <p:nvPicPr>
          <p:cNvPr id="155" name="Google Shape;155;p21"/>
          <p:cNvPicPr preferRelativeResize="0"/>
          <p:nvPr/>
        </p:nvPicPr>
        <p:blipFill>
          <a:blip r:embed="rId3">
            <a:alphaModFix/>
          </a:blip>
          <a:stretch>
            <a:fillRect/>
          </a:stretch>
        </p:blipFill>
        <p:spPr>
          <a:xfrm>
            <a:off x="5812975" y="1959250"/>
            <a:ext cx="2724150" cy="2752725"/>
          </a:xfrm>
          <a:prstGeom prst="rect">
            <a:avLst/>
          </a:prstGeom>
          <a:noFill/>
          <a:ln>
            <a:noFill/>
          </a:ln>
        </p:spPr>
      </p:pic>
      <p:sp>
        <p:nvSpPr>
          <p:cNvPr id="156" name="Google Shape;156;p21"/>
          <p:cNvSpPr txBox="1"/>
          <p:nvPr/>
        </p:nvSpPr>
        <p:spPr>
          <a:xfrm>
            <a:off x="1777200" y="507775"/>
            <a:ext cx="5049600" cy="2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800">
                <a:latin typeface="Lato"/>
                <a:ea typeface="Lato"/>
                <a:cs typeface="Lato"/>
                <a:sym typeface="Lato"/>
              </a:rPr>
              <a:t>We  haalden een gedegen studie uit 2010  van de provincie boven tafel</a:t>
            </a:r>
            <a:endParaRPr sz="800">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